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Roboto" charset="0"/>
      <p:regular r:id="rId11"/>
      <p:bold r:id="rId12"/>
      <p:italic r:id="rId13"/>
      <p:boldItalic r:id="rId14"/>
    </p:embeddedFont>
    <p:embeddedFont>
      <p:font typeface="Raleway" charset="0"/>
      <p:regular r:id="rId15"/>
      <p:bold r:id="rId16"/>
      <p:italic r:id="rId17"/>
      <p:boldItalic r:id="rId18"/>
    </p:embeddedFont>
    <p:embeddedFont>
      <p:font typeface="Lato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67FD3F7D-517C-481B-ACF6-0D556F9B6760}">
  <a:tblStyle styleId="{67FD3F7D-517C-481B-ACF6-0D556F9B67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90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99aa742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099aa7429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099aa7429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099aa74298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0968e7597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0968e7597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968e7597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0968e7597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968e7597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0968e7597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08b1b7ef6f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08b1b7ef6f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c8b5ce8b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0c8b5ce8b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>
    <mc:Choice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Requires="p14">
      <p:transition spd="slow" p14:dur="1000">
        <p:fade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ittologia.eu/critto/caesar.html#Esempi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155875" y="72725"/>
            <a:ext cx="87180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“ tutto è possibile; l'impossibile richiede soltanto più tempo.” —  Dan Brown, libro Crypto </a:t>
            </a:r>
            <a:endParaRPr sz="3100"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Requires="p14">
      <p:transition spd="slow" p14:dur="1000">
        <p:pus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ctrTitle"/>
          </p:nvPr>
        </p:nvSpPr>
        <p:spPr>
          <a:xfrm>
            <a:off x="126775" y="51950"/>
            <a:ext cx="7531200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it" sz="1888"/>
              <a:t>Che cos’è la crittografia e quali le sue proprietà ? </a:t>
            </a:r>
            <a:endParaRPr sz="1888"/>
          </a:p>
        </p:txBody>
      </p:sp>
      <p:sp>
        <p:nvSpPr>
          <p:cNvPr id="92" name="Google Shape;92;p14"/>
          <p:cNvSpPr txBox="1">
            <a:spLocks noGrp="1"/>
          </p:cNvSpPr>
          <p:nvPr>
            <p:ph type="subTitle" idx="1"/>
          </p:nvPr>
        </p:nvSpPr>
        <p:spPr>
          <a:xfrm>
            <a:off x="729625" y="1330025"/>
            <a:ext cx="76881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it" dirty="0">
                <a:solidFill>
                  <a:schemeClr val="dk2"/>
                </a:solidFill>
              </a:rPr>
              <a:t>E’ la scienza che studia come rendere segreta e sicura la comunicazione tra due persone o entità nascondendo il significato del messaggi.  </a:t>
            </a:r>
            <a:endParaRPr dirty="0">
              <a:solidFill>
                <a:schemeClr val="dk2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it" dirty="0">
                <a:solidFill>
                  <a:schemeClr val="dk2"/>
                </a:solidFill>
              </a:rPr>
              <a:t>Crittografia significa letteralmente «scrittura segreta».  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 smtClean="0">
                <a:solidFill>
                  <a:schemeClr val="dk2"/>
                </a:solidFill>
              </a:rPr>
              <a:t>Proprietà: </a:t>
            </a:r>
            <a:endParaRPr dirty="0">
              <a:solidFill>
                <a:schemeClr val="dk2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it" dirty="0">
                <a:solidFill>
                  <a:schemeClr val="dk1"/>
                </a:solidFill>
              </a:rPr>
              <a:t>Segretezza</a:t>
            </a:r>
            <a:r>
              <a:rPr lang="it" dirty="0">
                <a:solidFill>
                  <a:schemeClr val="dk2"/>
                </a:solidFill>
              </a:rPr>
              <a:t> il messaggio non deve essere leggibile a terzi. </a:t>
            </a:r>
            <a:endParaRPr dirty="0">
              <a:solidFill>
                <a:schemeClr val="dk2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it" dirty="0">
                <a:solidFill>
                  <a:schemeClr val="dk1"/>
                </a:solidFill>
              </a:rPr>
              <a:t>Autenticazione </a:t>
            </a:r>
            <a:r>
              <a:rPr lang="it" dirty="0">
                <a:solidFill>
                  <a:schemeClr val="dk2"/>
                </a:solidFill>
              </a:rPr>
              <a:t>il destinatario deve poter essere sicuro del mittente.  </a:t>
            </a:r>
            <a:endParaRPr dirty="0">
              <a:solidFill>
                <a:schemeClr val="dk2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it" dirty="0">
                <a:solidFill>
                  <a:schemeClr val="dk1"/>
                </a:solidFill>
              </a:rPr>
              <a:t>Integrità </a:t>
            </a:r>
            <a:r>
              <a:rPr lang="it" dirty="0">
                <a:solidFill>
                  <a:schemeClr val="dk2"/>
                </a:solidFill>
              </a:rPr>
              <a:t>il destinatario deve poter essere sicuro che il messaggio non sia stato modificato. </a:t>
            </a:r>
            <a:endParaRPr dirty="0">
              <a:solidFill>
                <a:schemeClr val="dk2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it" dirty="0">
                <a:solidFill>
                  <a:schemeClr val="dk1"/>
                </a:solidFill>
              </a:rPr>
              <a:t>Attendibilità </a:t>
            </a:r>
            <a:r>
              <a:rPr lang="it" dirty="0">
                <a:solidFill>
                  <a:schemeClr val="dk2"/>
                </a:solidFill>
              </a:rPr>
              <a:t>il mittente non deve poter negare di aver inviato il messaggio. 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5"/>
          <p:cNvPicPr preferRelativeResize="0"/>
          <p:nvPr/>
        </p:nvPicPr>
        <p:blipFill rotWithShape="1">
          <a:blip r:embed="rId3">
            <a:alphaModFix/>
          </a:blip>
          <a:srcRect r="50702"/>
          <a:stretch/>
        </p:blipFill>
        <p:spPr>
          <a:xfrm>
            <a:off x="630275" y="951700"/>
            <a:ext cx="3555625" cy="35284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5"/>
          <p:cNvSpPr txBox="1">
            <a:spLocks noGrp="1"/>
          </p:cNvSpPr>
          <p:nvPr>
            <p:ph type="ctrTitle"/>
          </p:nvPr>
        </p:nvSpPr>
        <p:spPr>
          <a:xfrm>
            <a:off x="1146450" y="-107875"/>
            <a:ext cx="68511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it" sz="3230">
                <a:solidFill>
                  <a:srgbClr val="FF9900"/>
                </a:solidFill>
              </a:rPr>
              <a:t>  L</a:t>
            </a:r>
            <a:r>
              <a:rPr lang="it" sz="3230"/>
              <a:t>a crittografia simmetrica</a:t>
            </a:r>
            <a:endParaRPr sz="3230"/>
          </a:p>
        </p:txBody>
      </p:sp>
      <p:sp>
        <p:nvSpPr>
          <p:cNvPr id="99" name="Google Shape;99;p15"/>
          <p:cNvSpPr txBox="1">
            <a:spLocks noGrp="1"/>
          </p:cNvSpPr>
          <p:nvPr>
            <p:ph type="subTitle" idx="1"/>
          </p:nvPr>
        </p:nvSpPr>
        <p:spPr>
          <a:xfrm>
            <a:off x="4628225" y="1217725"/>
            <a:ext cx="4042800" cy="29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100">
                <a:solidFill>
                  <a:schemeClr val="dk2"/>
                </a:solidFill>
              </a:rPr>
              <a:t>Si basa sull’utilizzo di una stessa chiave, sia per codificare il messaggio, sia per decodificarlo. Si suddivide in due settori:</a:t>
            </a:r>
            <a:endParaRPr sz="21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2"/>
              </a:solidFill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Char char="-"/>
            </a:pPr>
            <a:r>
              <a:rPr lang="it" sz="2100">
                <a:solidFill>
                  <a:schemeClr val="dk2"/>
                </a:solidFill>
              </a:rPr>
              <a:t>crittografia a chiave monoalfabetica</a:t>
            </a:r>
            <a:endParaRPr sz="21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it" sz="2100">
                <a:solidFill>
                  <a:schemeClr val="dk2"/>
                </a:solidFill>
              </a:rPr>
              <a:t>crittografia a chiave polialfabetica</a:t>
            </a:r>
            <a:r>
              <a:rPr lang="it" sz="2100"/>
              <a:t> </a:t>
            </a:r>
            <a:r>
              <a:rPr lang="it" sz="2200"/>
              <a:t> 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627175" y="5920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</a:t>
            </a:r>
            <a:r>
              <a:rPr lang="it">
                <a:solidFill>
                  <a:srgbClr val="FF9900"/>
                </a:solidFill>
              </a:rPr>
              <a:t>h</a:t>
            </a:r>
            <a:r>
              <a:rPr lang="it"/>
              <a:t>iave monoalfabetica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564850" y="1441200"/>
            <a:ext cx="8003400" cy="311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</a:rPr>
              <a:t>Fa uso di un solo alfabeto, che può essere modificato mediante scambio di lettere o traslazioni, utili per decifrare i messaggi.</a:t>
            </a:r>
            <a:endParaRPr sz="17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</a:rPr>
              <a:t>Il più importante esempio di questa categoria è il </a:t>
            </a:r>
            <a:r>
              <a:rPr lang="it" sz="1700">
                <a:solidFill>
                  <a:schemeClr val="dk1"/>
                </a:solidFill>
              </a:rPr>
              <a:t>cifrario di Cesare</a:t>
            </a:r>
            <a:r>
              <a:rPr lang="it" sz="1700">
                <a:solidFill>
                  <a:schemeClr val="dk2"/>
                </a:solidFill>
              </a:rPr>
              <a:t>, il quale rappresenta il primo caso di crittografia monoalfabetica utilizzata per scopi militari. Questo codice è in  assoluto il più semplice, ma all’epoca garantiva un grado di sicurezza molto elevato, poiché gran parte della popolazione non era alfabetizzata. </a:t>
            </a:r>
            <a:endParaRPr sz="17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</a:rPr>
              <a:t>Tuttora utilizzato, è stato scoperto che il noto boss mafioso Bernardo Provenzano, lo utilizzava per spedire i suoi famosi “pizzini”.</a:t>
            </a:r>
            <a:endParaRPr sz="17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7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>
            <a:spLocks noGrp="1"/>
          </p:cNvSpPr>
          <p:nvPr>
            <p:ph type="title"/>
          </p:nvPr>
        </p:nvSpPr>
        <p:spPr>
          <a:xfrm>
            <a:off x="776100" y="561300"/>
            <a:ext cx="7591800" cy="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Ch</a:t>
            </a:r>
            <a:r>
              <a:rPr lang="it" dirty="0">
                <a:solidFill>
                  <a:srgbClr val="FF9900"/>
                </a:solidFill>
              </a:rPr>
              <a:t>i</a:t>
            </a:r>
            <a:r>
              <a:rPr lang="it" dirty="0"/>
              <a:t>ave monoalfabetica cifrario di </a:t>
            </a:r>
            <a:r>
              <a:rPr lang="it" dirty="0" smtClean="0"/>
              <a:t>Cesare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" name="Google Shape;111;p17"/>
          <p:cNvSpPr txBox="1">
            <a:spLocks noGrp="1"/>
          </p:cNvSpPr>
          <p:nvPr>
            <p:ph type="body" idx="1"/>
          </p:nvPr>
        </p:nvSpPr>
        <p:spPr>
          <a:xfrm>
            <a:off x="441875" y="1585425"/>
            <a:ext cx="8520600" cy="30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1"/>
                </a:solidFill>
              </a:rPr>
              <a:t> </a:t>
            </a:r>
            <a:r>
              <a:rPr lang="it" sz="1700">
                <a:solidFill>
                  <a:srgbClr val="000000"/>
                </a:solidFill>
              </a:rPr>
              <a:t>È un cifrario detto a “scorrimento”, che associa ad una lettera dell’alfabeto la sua corrispondente, spostata di X posizioni. (In questo caso 3)</a:t>
            </a:r>
            <a:endParaRPr sz="17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700">
                <a:solidFill>
                  <a:srgbClr val="333333"/>
                </a:solidFill>
              </a:rPr>
              <a:t>codificato diventa:</a:t>
            </a:r>
            <a:endParaRPr sz="1700">
              <a:solidFill>
                <a:srgbClr val="333333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graphicFrame>
        <p:nvGraphicFramePr>
          <p:cNvPr id="112" name="Google Shape;112;p17"/>
          <p:cNvGraphicFramePr/>
          <p:nvPr/>
        </p:nvGraphicFramePr>
        <p:xfrm>
          <a:off x="767325" y="2823600"/>
          <a:ext cx="7239000" cy="396210"/>
        </p:xfrm>
        <a:graphic>
          <a:graphicData uri="http://schemas.openxmlformats.org/drawingml/2006/table">
            <a:tbl>
              <a:tblPr>
                <a:noFill/>
                <a:tableStyleId>{67FD3F7D-517C-481B-ACF6-0D556F9B6760}</a:tableStyleId>
              </a:tblPr>
              <a:tblGrid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A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L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E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A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I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A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C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T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A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E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S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434343"/>
                          </a:solidFill>
                        </a:rPr>
                        <a:t>T</a:t>
                      </a:r>
                      <a:endParaRPr>
                        <a:solidFill>
                          <a:srgbClr val="434343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113" name="Google Shape;113;p17"/>
          <p:cNvGraphicFramePr/>
          <p:nvPr/>
        </p:nvGraphicFramePr>
        <p:xfrm>
          <a:off x="808475" y="3944875"/>
          <a:ext cx="7239000" cy="396210"/>
        </p:xfrm>
        <a:graphic>
          <a:graphicData uri="http://schemas.openxmlformats.org/drawingml/2006/table">
            <a:tbl>
              <a:tblPr>
                <a:noFill/>
                <a:tableStyleId>{67FD3F7D-517C-481B-ACF6-0D556F9B6760}</a:tableStyleId>
              </a:tblPr>
              <a:tblGrid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D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O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H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D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N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D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F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Z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D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H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V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solidFill>
                            <a:srgbClr val="351C75"/>
                          </a:solidFill>
                        </a:rPr>
                        <a:t>Z</a:t>
                      </a:r>
                      <a:endParaRPr>
                        <a:solidFill>
                          <a:srgbClr val="351C75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657425" y="701450"/>
            <a:ext cx="3569700" cy="50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it" sz="2340"/>
              <a:t>Chiave polialfabetica</a:t>
            </a:r>
            <a:endParaRPr sz="234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340"/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585425" y="1394025"/>
            <a:ext cx="7913100" cy="11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 sz="1846">
                <a:solidFill>
                  <a:schemeClr val="dk2"/>
                </a:solidFill>
              </a:rPr>
              <a:t>L’unica differenza rispetto alla chiave monoalfabetica è che il numero degli alfabeti utilizzati è sempre superiore a uno. I metodi di modificazione degli alfabeti, invece, rimangono i medesimi. </a:t>
            </a:r>
            <a:endParaRPr sz="1700">
              <a:solidFill>
                <a:schemeClr val="dk2"/>
              </a:solidFill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657425" y="2818825"/>
            <a:ext cx="3250800" cy="7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34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Cifrario di Vigenère </a:t>
            </a:r>
            <a:endParaRPr sz="2340" b="1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657425" y="3332250"/>
            <a:ext cx="7972500" cy="1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t" sz="1846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L’esempio più famoso è quello del cifrario di Vigenère,  utilizzato soprattutto nella Seconda Guerra Mondiale. Questo,  usufruendo di ben 26 alfabeti diversi, rende il “versetto di codifica” decisivo per la comprensione del messaggio.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>
            <a:spLocks noGrp="1"/>
          </p:cNvSpPr>
          <p:nvPr>
            <p:ph type="body" idx="1"/>
          </p:nvPr>
        </p:nvSpPr>
        <p:spPr>
          <a:xfrm>
            <a:off x="593925" y="1415250"/>
            <a:ext cx="7688700" cy="115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 sz="1700">
                <a:solidFill>
                  <a:schemeClr val="dk2"/>
                </a:solidFill>
              </a:rPr>
              <a:t>Il metodo di codifica segue uno schema aritmetico bisogna sommare il valore della lettera nel messaggio in chiaro ( A=0,  B=1,  C=2 …) al corrispondente valore della lettera del versetto determinando così il valore della lettera codificata</a:t>
            </a:r>
            <a:endParaRPr sz="1700">
              <a:solidFill>
                <a:schemeClr val="dk2"/>
              </a:solidFill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477850" y="602675"/>
            <a:ext cx="36417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900" b="1">
                <a:latin typeface="Lato"/>
                <a:ea typeface="Lato"/>
                <a:cs typeface="Lato"/>
                <a:sym typeface="Lato"/>
              </a:rPr>
              <a:t>Cifrario di Vigenère</a:t>
            </a:r>
            <a:endParaRPr sz="1900" b="1">
              <a:latin typeface="Lato"/>
              <a:ea typeface="Lato"/>
              <a:cs typeface="Lato"/>
              <a:sym typeface="Lato"/>
            </a:endParaRPr>
          </a:p>
        </p:txBody>
      </p:sp>
      <p:graphicFrame>
        <p:nvGraphicFramePr>
          <p:cNvPr id="128" name="Google Shape;128;p19"/>
          <p:cNvGraphicFramePr/>
          <p:nvPr/>
        </p:nvGraphicFramePr>
        <p:xfrm>
          <a:off x="952400" y="2669300"/>
          <a:ext cx="7239200" cy="396210"/>
        </p:xfrm>
        <a:graphic>
          <a:graphicData uri="http://schemas.openxmlformats.org/drawingml/2006/table">
            <a:tbl>
              <a:tblPr>
                <a:noFill/>
                <a:tableStyleId>{67FD3F7D-517C-481B-ACF6-0D556F9B6760}</a:tableStyleId>
              </a:tblPr>
              <a:tblGrid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C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I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V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I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A</a:t>
                      </a: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129" name="Google Shape;129;p19"/>
          <p:cNvGraphicFramePr/>
          <p:nvPr/>
        </p:nvGraphicFramePr>
        <p:xfrm>
          <a:off x="952400" y="3065500"/>
          <a:ext cx="7239200" cy="396210"/>
        </p:xfrm>
        <a:graphic>
          <a:graphicData uri="http://schemas.openxmlformats.org/drawingml/2006/table">
            <a:tbl>
              <a:tblPr>
                <a:noFill/>
                <a:tableStyleId>{67FD3F7D-517C-481B-ACF6-0D556F9B6760}</a:tableStyleId>
              </a:tblPr>
              <a:tblGrid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V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V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O</a:t>
                      </a: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130" name="Google Shape;130;p19"/>
          <p:cNvSpPr txBox="1"/>
          <p:nvPr/>
        </p:nvSpPr>
        <p:spPr>
          <a:xfrm>
            <a:off x="4556200" y="2772500"/>
            <a:ext cx="15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aphicFrame>
        <p:nvGraphicFramePr>
          <p:cNvPr id="131" name="Google Shape;131;p19"/>
          <p:cNvGraphicFramePr/>
          <p:nvPr/>
        </p:nvGraphicFramePr>
        <p:xfrm>
          <a:off x="952400" y="3770000"/>
          <a:ext cx="7239200" cy="396210"/>
        </p:xfrm>
        <a:graphic>
          <a:graphicData uri="http://schemas.openxmlformats.org/drawingml/2006/table">
            <a:tbl>
              <a:tblPr>
                <a:noFill/>
                <a:tableStyleId>{67FD3F7D-517C-481B-ACF6-0D556F9B6760}</a:tableStyleId>
              </a:tblPr>
              <a:tblGrid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  <a:gridCol w="452450"/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X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W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H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B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J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W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W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X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/>
                        <a:t>O</a:t>
                      </a: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>
            <a:spLocks noGrp="1"/>
          </p:cNvSpPr>
          <p:nvPr>
            <p:ph type="title"/>
          </p:nvPr>
        </p:nvSpPr>
        <p:spPr>
          <a:xfrm>
            <a:off x="729450" y="581900"/>
            <a:ext cx="7688700" cy="12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Ora prova tu </a:t>
            </a:r>
            <a:endParaRPr/>
          </a:p>
        </p:txBody>
      </p:sp>
      <p:sp>
        <p:nvSpPr>
          <p:cNvPr id="137" name="Google Shape;137;p20"/>
          <p:cNvSpPr txBox="1">
            <a:spLocks noGrp="1"/>
          </p:cNvSpPr>
          <p:nvPr>
            <p:ph type="body" idx="1"/>
          </p:nvPr>
        </p:nvSpPr>
        <p:spPr>
          <a:xfrm>
            <a:off x="727650" y="1589800"/>
            <a:ext cx="7688700" cy="3004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 dirty="0">
                <a:solidFill>
                  <a:schemeClr val="bg2"/>
                </a:solidFill>
                <a:highlight>
                  <a:srgbClr val="FFFFFF"/>
                </a:highlight>
              </a:rPr>
              <a:t>Attraverso il cifrario di Cesare a 3 lettere : </a:t>
            </a:r>
            <a:endParaRPr sz="1400" dirty="0">
              <a:solidFill>
                <a:schemeClr val="bg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500" dirty="0">
              <a:solidFill>
                <a:schemeClr val="bg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500" dirty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SURI, DEENDPR SURBDZR DG NQBHQZDUH AQD IUDVH GD FNIUDUH PD QRQ FN VNDPR UNAVFNZN !!</a:t>
            </a:r>
            <a:endParaRPr sz="1500" dirty="0">
              <a:solidFill>
                <a:schemeClr val="bg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500" dirty="0">
              <a:solidFill>
                <a:schemeClr val="bg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500" dirty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puoi consulatre anche il cifrario online : </a:t>
            </a:r>
            <a:r>
              <a:rPr lang="it" sz="1500" u="sng" dirty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http://</a:t>
            </a:r>
            <a:r>
              <a:rPr lang="it" sz="1500" u="sng" dirty="0" smtClean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www.crittologia.eu/critto/caesar.html#Esempio</a:t>
            </a:r>
            <a:endParaRPr lang="it" sz="1500" u="sng" dirty="0" smtClean="0">
              <a:solidFill>
                <a:schemeClr val="bg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-IT" sz="1500" dirty="0" smtClean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Realizzato da : </a:t>
            </a:r>
            <a:r>
              <a:rPr lang="it-IT" sz="1500" dirty="0" err="1" smtClean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D’Anna</a:t>
            </a:r>
            <a:r>
              <a:rPr lang="it-IT" sz="1500" dirty="0" smtClean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Mariateresa, Di Gioia Filippo, Gaetano Miriam, Izzo Alessio, </a:t>
            </a:r>
            <a:r>
              <a:rPr lang="it-IT" sz="1500" dirty="0" err="1" smtClean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Paquariello</a:t>
            </a:r>
            <a:r>
              <a:rPr lang="it-IT" sz="1500" dirty="0" smtClean="0">
                <a:solidFill>
                  <a:schemeClr val="bg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Giovanni </a:t>
            </a:r>
            <a:endParaRPr lang="it" sz="1500" dirty="0" smtClean="0">
              <a:solidFill>
                <a:schemeClr val="bg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500" dirty="0">
              <a:solidFill>
                <a:srgbClr val="33333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500" dirty="0">
              <a:solidFill>
                <a:srgbClr val="33333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Requires="p14">
      <p:transition spd="slow" p14:dur="1000">
        <p14:prism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534</Words>
  <Application>Microsoft Office PowerPoint</Application>
  <PresentationFormat>Presentazione su schermo (16:9)</PresentationFormat>
  <Paragraphs>110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Roboto</vt:lpstr>
      <vt:lpstr>Raleway</vt:lpstr>
      <vt:lpstr>Lato</vt:lpstr>
      <vt:lpstr>Times New Roman</vt:lpstr>
      <vt:lpstr>Streamline</vt:lpstr>
      <vt:lpstr>“ tutto è possibile; l'impossibile richiede soltanto più tempo.” —  Dan Brown, libro Crypto </vt:lpstr>
      <vt:lpstr>Che cos’è la crittografia e quali le sue proprietà ? </vt:lpstr>
      <vt:lpstr>  La crittografia simmetrica</vt:lpstr>
      <vt:lpstr>Chiave monoalfabetica </vt:lpstr>
      <vt:lpstr>Chiave monoalfabetica cifrario di Cesare </vt:lpstr>
      <vt:lpstr>Chiave polialfabetica </vt:lpstr>
      <vt:lpstr>Diapositiva 7</vt:lpstr>
      <vt:lpstr>Ora prova tu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 tutto è possibile; l'impossibile richiede soltanto più tempo.” —  Dan Brown, libro Crypto </dc:title>
  <cp:lastModifiedBy>MARIATERESA</cp:lastModifiedBy>
  <cp:revision>2</cp:revision>
  <dcterms:modified xsi:type="dcterms:W3CDTF">2022-01-24T15:51:54Z</dcterms:modified>
</cp:coreProperties>
</file>